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C4CB3E1-0D9A-496C-A890-465669E10E6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922F7C5-0AD0-4111-97C2-9680269AAA8F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algn="l" defTabSz="4572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Format des Gliederungstextes durch Klicken bearbeiten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algn="l" defTabSz="4572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Zweite Gliederungsebene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algn="l" defTabSz="4572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Dritte Gliederungsebene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algn="l" defTabSz="4572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Vierte Gliederungsebene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Fünfte Gliederungsebene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Sechste Gliederungsebene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Siebte Gliederungsebene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85A1241-7F55-4AB5-AD99-4CB1BE6E0C2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594EB24-68D2-4482-9DD3-340DA736519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B2BB043-9815-43DC-B21E-59517479EF85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7940ED4-9BFD-44E0-8EAA-F56337F53A4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A4E3114-104A-43B9-B2CB-CCBEE098290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E5292D8-D393-464C-B48F-797BB69ED6A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8B7F86B-7CF6-4185-BE95-DD0E67856EE6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C8457A5-4CF7-4BB3-B35E-AF562474014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&lt;Datum/Uhrzeit&gt;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B41FE9D-FE87-44B4-994A-69DA8ED4145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&lt;Foliennummer&gt;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Format des Titeltextes durch Klicken bearbeiten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Format des Gliederungstextes durch Klicken bearbeiten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Zweite Gliederungsebene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Dritte Gliederungsebene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Vierte Gliederungsebene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Fünfte Gliederungsebene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Sechste Gliederungsebene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Siebte Gliederungsebene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1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7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7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3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1" descr="image.png"/>
          <p:cNvPicPr/>
          <p:nvPr/>
        </p:nvPicPr>
        <p:blipFill>
          <a:blip r:embed="rId1"/>
          <a:stretch/>
        </p:blipFill>
        <p:spPr>
          <a:xfrm>
            <a:off x="762120" y="4577760"/>
            <a:ext cx="5714640" cy="49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TextBox 2"/>
          <p:cNvSpPr/>
          <p:nvPr/>
        </p:nvSpPr>
        <p:spPr>
          <a:xfrm>
            <a:off x="762120" y="2280240"/>
            <a:ext cx="8500680" cy="113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ts val="4484"/>
              </a:lnSpc>
            </a:pPr>
            <a:r>
              <a:rPr lang="en-US" sz="3900" b="0" u="none" strike="noStrike">
                <a:solidFill>
                  <a:srgbClr val="F8FAFC"/>
                </a:solidFill>
                <a:effectLst/>
                <a:uFillTx/>
                <a:latin typeface="Plus Jakarta Sans ExtraBold"/>
              </a:rPr>
              <a:t>Designeinstellungen bei Blog Themes</a:t>
            </a:r>
            <a:endParaRPr lang="de-DE" sz="3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" name="TextBox 3"/>
          <p:cNvSpPr/>
          <p:nvPr/>
        </p:nvSpPr>
        <p:spPr>
          <a:xfrm>
            <a:off x="762120" y="3610080"/>
            <a:ext cx="6857640" cy="58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ts val="2310"/>
              </a:lnSpc>
            </a:pPr>
            <a:r>
              <a:rPr lang="en-US" sz="1650" b="0" u="none" strike="noStrike">
                <a:solidFill>
                  <a:srgbClr val="94A3B8"/>
                </a:solidFill>
                <a:effectLst/>
                <a:uFillTx/>
                <a:latin typeface="Plus Jakarta Sans"/>
              </a:rPr>
              <a:t>Maximale Gestaltungskontrolle mit Global Styles, Site-Editor und der theme.json</a:t>
            </a:r>
            <a:endParaRPr lang="de-DE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Rounded Rectangle 4"/>
          <p:cNvSpPr/>
          <p:nvPr/>
        </p:nvSpPr>
        <p:spPr>
          <a:xfrm>
            <a:off x="762120" y="4906440"/>
            <a:ext cx="114120" cy="114120"/>
          </a:xfrm>
          <a:prstGeom prst="roundRect">
            <a:avLst>
              <a:gd name="adj" fmla="val 50000"/>
            </a:avLst>
          </a:prstGeom>
          <a:solidFill>
            <a:srgbClr val="38BDF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6000" rIns="90000" bIns="36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65" name="Picture 5" descr="image.png"/>
          <p:cNvPicPr/>
          <p:nvPr/>
        </p:nvPicPr>
        <p:blipFill>
          <a:blip r:embed="rId2"/>
          <a:stretch/>
        </p:blipFill>
        <p:spPr>
          <a:xfrm>
            <a:off x="762120" y="1784880"/>
            <a:ext cx="266400" cy="26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TextBox 6"/>
          <p:cNvSpPr/>
          <p:nvPr/>
        </p:nvSpPr>
        <p:spPr>
          <a:xfrm>
            <a:off x="1143000" y="1818360"/>
            <a:ext cx="2323800" cy="19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1" u="none" strike="noStrike">
                <a:solidFill>
                  <a:srgbClr val="38BDF8"/>
                </a:solidFill>
                <a:effectLst/>
                <a:uFillTx/>
                <a:latin typeface="Plus Jakarta Sans"/>
              </a:rPr>
              <a:t>WORDPRESS MEETUP BONN</a:t>
            </a:r>
            <a:endParaRPr lang="de-DE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TextBox 7"/>
          <p:cNvSpPr/>
          <p:nvPr/>
        </p:nvSpPr>
        <p:spPr>
          <a:xfrm>
            <a:off x="1028880" y="4853880"/>
            <a:ext cx="29905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CBD5E1"/>
                </a:solidFill>
                <a:effectLst/>
                <a:uFillTx/>
                <a:latin typeface="Plus Jakarta Sans Medium"/>
              </a:rPr>
              <a:t>Praxis-Guide für Anwender &amp; Creator</a:t>
            </a:r>
            <a:endParaRPr lang="de-DE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EMPFEHLUNGEN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Best Practices für gutes Theme-Design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2" name="Picture 3" descr="image.png"/>
          <p:cNvPicPr/>
          <p:nvPr/>
        </p:nvPicPr>
        <p:blipFill>
          <a:blip r:embed="rId1"/>
          <a:stretch/>
        </p:blipFill>
        <p:spPr>
          <a:xfrm>
            <a:off x="609480" y="2828880"/>
            <a:ext cx="5390640" cy="971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" name="Picture 4" descr="image.png"/>
          <p:cNvPicPr/>
          <p:nvPr/>
        </p:nvPicPr>
        <p:blipFill>
          <a:blip r:embed="rId2"/>
          <a:stretch/>
        </p:blipFill>
        <p:spPr>
          <a:xfrm>
            <a:off x="6191280" y="2828880"/>
            <a:ext cx="5390640" cy="971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4" name="Picture 5" descr="image.png"/>
          <p:cNvPicPr/>
          <p:nvPr/>
        </p:nvPicPr>
        <p:blipFill>
          <a:blip r:embed="rId3"/>
          <a:stretch/>
        </p:blipFill>
        <p:spPr>
          <a:xfrm>
            <a:off x="609480" y="3990960"/>
            <a:ext cx="5390640" cy="971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5" name="Picture 6" descr="image.png"/>
          <p:cNvPicPr/>
          <p:nvPr/>
        </p:nvPicPr>
        <p:blipFill>
          <a:blip r:embed="rId4"/>
          <a:stretch/>
        </p:blipFill>
        <p:spPr>
          <a:xfrm>
            <a:off x="6191280" y="3990960"/>
            <a:ext cx="5390640" cy="971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" name="TextBox 7"/>
          <p:cNvSpPr/>
          <p:nvPr/>
        </p:nvSpPr>
        <p:spPr>
          <a:xfrm>
            <a:off x="847800" y="3067200"/>
            <a:ext cx="51602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Disziplinierte Palette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Box 8"/>
          <p:cNvSpPr/>
          <p:nvPr/>
        </p:nvSpPr>
        <p:spPr>
          <a:xfrm>
            <a:off x="847800" y="3343320"/>
            <a:ext cx="49147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Maximal 3–4 Farben und 2 Schriftfamilien nutzen.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TextBox 9"/>
          <p:cNvSpPr/>
          <p:nvPr/>
        </p:nvSpPr>
        <p:spPr>
          <a:xfrm>
            <a:off x="6429240" y="3067200"/>
            <a:ext cx="51602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Global vor Lokal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Box 10"/>
          <p:cNvSpPr/>
          <p:nvPr/>
        </p:nvSpPr>
        <p:spPr>
          <a:xfrm>
            <a:off x="6429240" y="3343320"/>
            <a:ext cx="49147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Inline-Styles auf Beitrags-Ebene konsequent vermeiden.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Box 11"/>
          <p:cNvSpPr/>
          <p:nvPr/>
        </p:nvSpPr>
        <p:spPr>
          <a:xfrm>
            <a:off x="847800" y="4229280"/>
            <a:ext cx="51602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Barrierefreiheit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Box 12"/>
          <p:cNvSpPr/>
          <p:nvPr/>
        </p:nvSpPr>
        <p:spPr>
          <a:xfrm>
            <a:off x="847800" y="4505400"/>
            <a:ext cx="49147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Ausreichende Kontraste nach WCAG-Standard sichern.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Box 13"/>
          <p:cNvSpPr/>
          <p:nvPr/>
        </p:nvSpPr>
        <p:spPr>
          <a:xfrm>
            <a:off x="6429240" y="4229280"/>
            <a:ext cx="51602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Hohe Wartbarkeit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Box 14"/>
          <p:cNvSpPr/>
          <p:nvPr/>
        </p:nvSpPr>
        <p:spPr>
          <a:xfrm>
            <a:off x="6429240" y="4505400"/>
            <a:ext cx="49147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Zentrale Stile erleichtern spätere Redesigns enorm.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SICHERUNG &amp; TRANSFER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Design exportieren &amp; sichern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6" name="Picture 3" descr="image.png"/>
          <p:cNvPicPr/>
          <p:nvPr/>
        </p:nvPicPr>
        <p:blipFill>
          <a:blip r:embed="rId1"/>
          <a:stretch/>
        </p:blipFill>
        <p:spPr>
          <a:xfrm>
            <a:off x="609480" y="3062160"/>
            <a:ext cx="3504960" cy="166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7" name="Picture 4" descr="image.png"/>
          <p:cNvPicPr/>
          <p:nvPr/>
        </p:nvPicPr>
        <p:blipFill>
          <a:blip r:embed="rId2"/>
          <a:stretch/>
        </p:blipFill>
        <p:spPr>
          <a:xfrm>
            <a:off x="4343400" y="3062160"/>
            <a:ext cx="3504960" cy="166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" name="Picture 5" descr="image.png"/>
          <p:cNvPicPr/>
          <p:nvPr/>
        </p:nvPicPr>
        <p:blipFill>
          <a:blip r:embed="rId3"/>
          <a:stretch/>
        </p:blipFill>
        <p:spPr>
          <a:xfrm>
            <a:off x="8077320" y="3062160"/>
            <a:ext cx="3504960" cy="166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9" name="Picture 6" descr="image.png"/>
          <p:cNvPicPr/>
          <p:nvPr/>
        </p:nvPicPr>
        <p:blipFill>
          <a:blip r:embed="rId4"/>
          <a:stretch/>
        </p:blipFill>
        <p:spPr>
          <a:xfrm>
            <a:off x="838080" y="3328920"/>
            <a:ext cx="228240" cy="228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Picture 7" descr="image.png"/>
          <p:cNvPicPr/>
          <p:nvPr/>
        </p:nvPicPr>
        <p:blipFill>
          <a:blip r:embed="rId5"/>
          <a:stretch/>
        </p:blipFill>
        <p:spPr>
          <a:xfrm>
            <a:off x="4572000" y="3328920"/>
            <a:ext cx="256680" cy="228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1" name="Picture 8" descr="image.png"/>
          <p:cNvPicPr/>
          <p:nvPr/>
        </p:nvPicPr>
        <p:blipFill>
          <a:blip r:embed="rId6"/>
          <a:stretch/>
        </p:blipFill>
        <p:spPr>
          <a:xfrm>
            <a:off x="8305920" y="3328920"/>
            <a:ext cx="228240" cy="228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TextBox 9"/>
          <p:cNvSpPr/>
          <p:nvPr/>
        </p:nvSpPr>
        <p:spPr>
          <a:xfrm>
            <a:off x="838080" y="3710160"/>
            <a:ext cx="320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1. Anpassen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Box 10"/>
          <p:cNvSpPr/>
          <p:nvPr/>
        </p:nvSpPr>
        <p:spPr>
          <a:xfrm>
            <a:off x="838080" y="4024440"/>
            <a:ext cx="304776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Visuelle Änderungen direkt im Site-Editor durchführen.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Box 11"/>
          <p:cNvSpPr/>
          <p:nvPr/>
        </p:nvSpPr>
        <p:spPr>
          <a:xfrm>
            <a:off x="4572000" y="3710160"/>
            <a:ext cx="320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2. Exportieren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Box 12"/>
          <p:cNvSpPr/>
          <p:nvPr/>
        </p:nvSpPr>
        <p:spPr>
          <a:xfrm>
            <a:off x="4572000" y="4024440"/>
            <a:ext cx="304776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Integrierte Export-Funktion des Editors nutzen.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Box 13"/>
          <p:cNvSpPr/>
          <p:nvPr/>
        </p:nvSpPr>
        <p:spPr>
          <a:xfrm>
            <a:off x="8305920" y="3710160"/>
            <a:ext cx="320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3. Wiederverwenden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Box 14"/>
          <p:cNvSpPr/>
          <p:nvPr/>
        </p:nvSpPr>
        <p:spPr>
          <a:xfrm>
            <a:off x="8305920" y="4024440"/>
            <a:ext cx="304776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Exportiertes Theme-Paket in neuen Projekten einspielen.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Box 1"/>
          <p:cNvSpPr/>
          <p:nvPr/>
        </p:nvSpPr>
        <p:spPr>
          <a:xfrm>
            <a:off x="1665360" y="2545200"/>
            <a:ext cx="8860680" cy="58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F8FAFC"/>
                </a:solidFill>
                <a:effectLst/>
                <a:uFillTx/>
                <a:latin typeface="Plus Jakarta Sans ExtraBold"/>
              </a:rPr>
              <a:t>Vielen Dank für eure Aufmerksamkeit!</a:t>
            </a:r>
            <a:endParaRPr lang="de-DE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Box 2"/>
          <p:cNvSpPr/>
          <p:nvPr/>
        </p:nvSpPr>
        <p:spPr>
          <a:xfrm>
            <a:off x="2989080" y="4366440"/>
            <a:ext cx="6190920" cy="58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457200">
              <a:lnSpc>
                <a:spcPts val="2310"/>
              </a:lnSpc>
            </a:pPr>
            <a:r>
              <a:rPr lang="en-US" sz="1650" b="0" u="none" strike="noStrike">
                <a:solidFill>
                  <a:srgbClr val="94A3B8"/>
                </a:solidFill>
                <a:effectLst/>
                <a:uFillTx/>
                <a:latin typeface="Plus Jakarta Sans"/>
              </a:rPr>
              <a:t>Zeit für Fragen, Austausch &amp; eure Erfahrungen mit Block Themes</a:t>
            </a:r>
            <a:endParaRPr lang="de-DE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00" name="Picture 3" descr="image.png"/>
          <p:cNvPicPr/>
          <p:nvPr/>
        </p:nvPicPr>
        <p:blipFill>
          <a:blip r:embed="rId1"/>
          <a:stretch/>
        </p:blipFill>
        <p:spPr>
          <a:xfrm>
            <a:off x="4743360" y="2088000"/>
            <a:ext cx="266400" cy="26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1" name="TextBox 4"/>
          <p:cNvSpPr/>
          <p:nvPr/>
        </p:nvSpPr>
        <p:spPr>
          <a:xfrm>
            <a:off x="5124600" y="2121120"/>
            <a:ext cx="2323800" cy="19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200" b="1" u="none" strike="noStrike">
                <a:solidFill>
                  <a:srgbClr val="38BDF8"/>
                </a:solidFill>
                <a:effectLst/>
                <a:uFillTx/>
                <a:latin typeface="Plus Jakarta Sans"/>
              </a:rPr>
              <a:t>WORDPRESS MEETUP BONN</a:t>
            </a:r>
            <a:endParaRPr lang="de-DE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Box 1"/>
          <p:cNvSpPr/>
          <p:nvPr/>
        </p:nvSpPr>
        <p:spPr>
          <a:xfrm>
            <a:off x="571680" y="571680"/>
            <a:ext cx="17499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8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Image Sources</a:t>
            </a:r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Rectangle 2"/>
          <p:cNvSpPr/>
          <p:nvPr/>
        </p:nvSpPr>
        <p:spPr>
          <a:xfrm>
            <a:off x="571680" y="857160"/>
            <a:ext cx="11048760" cy="771120"/>
          </a:xfrm>
          <a:prstGeom prst="rect">
            <a:avLst/>
          </a:prstGeom>
          <a:noFill/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4" name="Rectangle 3"/>
          <p:cNvSpPr/>
          <p:nvPr/>
        </p:nvSpPr>
        <p:spPr>
          <a:xfrm>
            <a:off x="571680" y="1628640"/>
            <a:ext cx="11048760" cy="771120"/>
          </a:xfrm>
          <a:prstGeom prst="rect">
            <a:avLst/>
          </a:prstGeom>
          <a:noFill/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5" name="Rectangle 4"/>
          <p:cNvSpPr/>
          <p:nvPr/>
        </p:nvSpPr>
        <p:spPr>
          <a:xfrm>
            <a:off x="571680" y="1619280"/>
            <a:ext cx="11048760" cy="9000"/>
          </a:xfrm>
          <a:prstGeom prst="rect">
            <a:avLst/>
          </a:prstGeom>
          <a:solidFill>
            <a:srgbClr val="75757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5640" rIns="90000" bIns="-35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6" name="Rectangle 5"/>
          <p:cNvSpPr/>
          <p:nvPr/>
        </p:nvSpPr>
        <p:spPr>
          <a:xfrm>
            <a:off x="571680" y="1619280"/>
            <a:ext cx="11048760" cy="9000"/>
          </a:xfrm>
          <a:prstGeom prst="rect">
            <a:avLst/>
          </a:prstGeom>
          <a:solidFill>
            <a:srgbClr val="75757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5640" rIns="90000" bIns="-35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7" name="Rectangle 6"/>
          <p:cNvSpPr/>
          <p:nvPr/>
        </p:nvSpPr>
        <p:spPr>
          <a:xfrm>
            <a:off x="571680" y="2390760"/>
            <a:ext cx="11048760" cy="9000"/>
          </a:xfrm>
          <a:prstGeom prst="rect">
            <a:avLst/>
          </a:prstGeom>
          <a:solidFill>
            <a:srgbClr val="75757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5640" rIns="90000" bIns="-35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8" name="Rectangle 7"/>
          <p:cNvSpPr/>
          <p:nvPr/>
        </p:nvSpPr>
        <p:spPr>
          <a:xfrm>
            <a:off x="571680" y="2390760"/>
            <a:ext cx="11048760" cy="9000"/>
          </a:xfrm>
          <a:prstGeom prst="rect">
            <a:avLst/>
          </a:prstGeom>
          <a:solidFill>
            <a:srgbClr val="75757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5640" rIns="90000" bIns="-35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09" name="Picture 8" descr="image.png"/>
          <p:cNvPicPr/>
          <p:nvPr/>
        </p:nvPicPr>
        <p:blipFill>
          <a:blip r:embed="rId1"/>
          <a:stretch/>
        </p:blipFill>
        <p:spPr>
          <a:xfrm>
            <a:off x="571680" y="1000080"/>
            <a:ext cx="85680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0" name="Picture 9" descr="image.png"/>
          <p:cNvPicPr/>
          <p:nvPr/>
        </p:nvPicPr>
        <p:blipFill>
          <a:blip r:embed="rId2"/>
          <a:stretch/>
        </p:blipFill>
        <p:spPr>
          <a:xfrm>
            <a:off x="571680" y="1771560"/>
            <a:ext cx="85680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1" name="Picture 10" descr="image.png"/>
          <p:cNvPicPr/>
          <p:nvPr/>
        </p:nvPicPr>
        <p:blipFill>
          <a:blip r:embed="rId3"/>
          <a:stretch/>
        </p:blipFill>
        <p:spPr>
          <a:xfrm>
            <a:off x="571680" y="2543040"/>
            <a:ext cx="856800" cy="475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2" name="TextBox 11"/>
          <p:cNvSpPr/>
          <p:nvPr/>
        </p:nvSpPr>
        <p:spPr>
          <a:xfrm>
            <a:off x="1666800" y="1038240"/>
            <a:ext cx="706716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980" b="0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https://www.free-mockup.com/wp-content/uploads/edd/2026/08/hand-holding-white-laptop-free-mockup-01.jpg</a:t>
            </a:r>
            <a:endParaRPr lang="de-DE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Box 12"/>
          <p:cNvSpPr/>
          <p:nvPr/>
        </p:nvSpPr>
        <p:spPr>
          <a:xfrm>
            <a:off x="1666800" y="1238400"/>
            <a:ext cx="2361960" cy="19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Source: </a:t>
            </a:r>
            <a:r>
              <a:rPr lang="en-US" sz="1200" b="0" u="none" strike="noStrike">
                <a:solidFill>
                  <a:srgbClr val="4F46E5"/>
                </a:solidFill>
                <a:effectLst/>
                <a:uFillTx/>
                <a:latin typeface="Plus Jakarta Sans"/>
              </a:rPr>
              <a:t>www.free-mockup.com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Box 13"/>
          <p:cNvSpPr/>
          <p:nvPr/>
        </p:nvSpPr>
        <p:spPr>
          <a:xfrm>
            <a:off x="1666800" y="1809720"/>
            <a:ext cx="380016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980" b="0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https://miro.medium.com/1*KTTgeWGwfXAm0sSQ93cvxg.png</a:t>
            </a:r>
            <a:endParaRPr lang="de-DE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Box 14"/>
          <p:cNvSpPr/>
          <p:nvPr/>
        </p:nvSpPr>
        <p:spPr>
          <a:xfrm>
            <a:off x="1666800" y="2009880"/>
            <a:ext cx="1580760" cy="19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Source: </a:t>
            </a:r>
            <a:r>
              <a:rPr lang="en-US" sz="1200" b="0" u="none" strike="noStrike">
                <a:solidFill>
                  <a:srgbClr val="4F46E5"/>
                </a:solidFill>
                <a:effectLst/>
                <a:uFillTx/>
                <a:latin typeface="Plus Jakarta Sans"/>
              </a:rPr>
              <a:t>medium.com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Box 15"/>
          <p:cNvSpPr/>
          <p:nvPr/>
        </p:nvSpPr>
        <p:spPr>
          <a:xfrm>
            <a:off x="1666800" y="2581200"/>
            <a:ext cx="486684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980" b="0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https://miro.medium.com/v2/resize:fit:1400/1*OfARM6S8CUKl7SOImYFFWA.png</a:t>
            </a:r>
            <a:endParaRPr lang="de-DE" sz="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Box 16"/>
          <p:cNvSpPr/>
          <p:nvPr/>
        </p:nvSpPr>
        <p:spPr>
          <a:xfrm>
            <a:off x="1666800" y="2781360"/>
            <a:ext cx="1666440" cy="19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Source: </a:t>
            </a:r>
            <a:r>
              <a:rPr lang="en-US" sz="1200" b="0" u="none" strike="noStrike">
                <a:solidFill>
                  <a:srgbClr val="4F46E5"/>
                </a:solidFill>
                <a:effectLst/>
                <a:uFillTx/>
                <a:latin typeface="Plus Jakarta Sans"/>
              </a:rPr>
              <a:t>medium.muz.li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ENTWICKLUNG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Der Paradigmenwechsel im Styling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" name="Picture 3" descr="image.png"/>
          <p:cNvPicPr/>
          <p:nvPr/>
        </p:nvPicPr>
        <p:blipFill>
          <a:blip r:embed="rId1"/>
          <a:stretch/>
        </p:blipFill>
        <p:spPr>
          <a:xfrm>
            <a:off x="609480" y="2814480"/>
            <a:ext cx="5295600" cy="87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Picture 4" descr="image.png"/>
          <p:cNvPicPr/>
          <p:nvPr/>
        </p:nvPicPr>
        <p:blipFill>
          <a:blip r:embed="rId2"/>
          <a:stretch/>
        </p:blipFill>
        <p:spPr>
          <a:xfrm>
            <a:off x="609480" y="3881520"/>
            <a:ext cx="5295600" cy="109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TextBox 6"/>
          <p:cNvSpPr/>
          <p:nvPr/>
        </p:nvSpPr>
        <p:spPr>
          <a:xfrm>
            <a:off x="838080" y="3005280"/>
            <a:ext cx="512028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Klassischer Customizer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Box 7"/>
          <p:cNvSpPr/>
          <p:nvPr/>
        </p:nvSpPr>
        <p:spPr>
          <a:xfrm>
            <a:off x="838080" y="3281400"/>
            <a:ext cx="487656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64748B"/>
                </a:solidFill>
                <a:effectLst/>
                <a:uFillTx/>
                <a:latin typeface="Plus Jakarta Sans"/>
              </a:rPr>
              <a:t>Isolierte Theme-Optionen und unübersichtlicher CSS-Code.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Box 8"/>
          <p:cNvSpPr/>
          <p:nvPr/>
        </p:nvSpPr>
        <p:spPr>
          <a:xfrm>
            <a:off x="838080" y="4071960"/>
            <a:ext cx="512028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369A1"/>
                </a:solidFill>
                <a:effectLst/>
                <a:uFillTx/>
                <a:latin typeface="Plus Jakarta Sans"/>
              </a:rPr>
              <a:t>Site-Editor &amp; Global Styles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Box 9"/>
          <p:cNvSpPr/>
          <p:nvPr/>
        </p:nvSpPr>
        <p:spPr>
          <a:xfrm>
            <a:off x="838080" y="4348080"/>
            <a:ext cx="487656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Zentrale Steuerung für das gesamte Theme ohne Zusatz-Plugins.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6" name=""/>
          <p:cNvPicPr/>
          <p:nvPr/>
        </p:nvPicPr>
        <p:blipFill>
          <a:blip r:embed="rId3"/>
          <a:stretch/>
        </p:blipFill>
        <p:spPr>
          <a:xfrm>
            <a:off x="6286680" y="2276640"/>
            <a:ext cx="5295600" cy="323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WORKFLOW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Wo findet man die Designeinstellungen?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Picture 3" descr="image.png"/>
          <p:cNvPicPr/>
          <p:nvPr/>
        </p:nvPicPr>
        <p:blipFill>
          <a:blip r:embed="rId1"/>
          <a:stretch/>
        </p:blipFill>
        <p:spPr>
          <a:xfrm>
            <a:off x="609480" y="3014640"/>
            <a:ext cx="2599920" cy="1837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Picture 4" descr="image.png"/>
          <p:cNvPicPr/>
          <p:nvPr/>
        </p:nvPicPr>
        <p:blipFill>
          <a:blip r:embed="rId2"/>
          <a:stretch/>
        </p:blipFill>
        <p:spPr>
          <a:xfrm>
            <a:off x="3400560" y="3014640"/>
            <a:ext cx="2599920" cy="1837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Picture 5" descr="image.png"/>
          <p:cNvPicPr/>
          <p:nvPr/>
        </p:nvPicPr>
        <p:blipFill>
          <a:blip r:embed="rId3"/>
          <a:stretch/>
        </p:blipFill>
        <p:spPr>
          <a:xfrm>
            <a:off x="6191280" y="3014640"/>
            <a:ext cx="2599920" cy="1837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Picture 6" descr="image.png"/>
          <p:cNvPicPr/>
          <p:nvPr/>
        </p:nvPicPr>
        <p:blipFill>
          <a:blip r:embed="rId4"/>
          <a:stretch/>
        </p:blipFill>
        <p:spPr>
          <a:xfrm>
            <a:off x="8982000" y="3014640"/>
            <a:ext cx="2599920" cy="183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TextBox 7"/>
          <p:cNvSpPr/>
          <p:nvPr/>
        </p:nvSpPr>
        <p:spPr>
          <a:xfrm>
            <a:off x="800280" y="3281400"/>
            <a:ext cx="2219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0" u="none" strike="noStrike">
                <a:solidFill>
                  <a:srgbClr val="0284C7"/>
                </a:solidFill>
                <a:effectLst/>
                <a:uFillTx/>
                <a:latin typeface="Plus Jakarta Sans ExtraBold"/>
              </a:rPr>
              <a:t>01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8"/>
          <p:cNvSpPr/>
          <p:nvPr/>
        </p:nvSpPr>
        <p:spPr>
          <a:xfrm>
            <a:off x="800280" y="3633840"/>
            <a:ext cx="23299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Editor öffnen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Box 9"/>
          <p:cNvSpPr/>
          <p:nvPr/>
        </p:nvSpPr>
        <p:spPr>
          <a:xfrm>
            <a:off x="800280" y="3929040"/>
            <a:ext cx="2219040" cy="6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Navigieren zu Design &gt; Editor im WordPress Dashboard.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Box 10"/>
          <p:cNvSpPr/>
          <p:nvPr/>
        </p:nvSpPr>
        <p:spPr>
          <a:xfrm>
            <a:off x="3591000" y="3281400"/>
            <a:ext cx="2219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0" u="none" strike="noStrike">
                <a:solidFill>
                  <a:srgbClr val="0284C7"/>
                </a:solidFill>
                <a:effectLst/>
                <a:uFillTx/>
                <a:latin typeface="Plus Jakarta Sans ExtraBold"/>
              </a:rPr>
              <a:t>02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Box 11"/>
          <p:cNvSpPr/>
          <p:nvPr/>
        </p:nvSpPr>
        <p:spPr>
          <a:xfrm>
            <a:off x="3591000" y="3633840"/>
            <a:ext cx="23299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Stile-Panel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Box 12"/>
          <p:cNvSpPr/>
          <p:nvPr/>
        </p:nvSpPr>
        <p:spPr>
          <a:xfrm>
            <a:off x="3591000" y="3929040"/>
            <a:ext cx="22190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Klick auf das zwei-farbige Stile-Icon oben rechts.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Box 13"/>
          <p:cNvSpPr/>
          <p:nvPr/>
        </p:nvSpPr>
        <p:spPr>
          <a:xfrm>
            <a:off x="6381720" y="3281400"/>
            <a:ext cx="2219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0" u="none" strike="noStrike">
                <a:solidFill>
                  <a:srgbClr val="0284C7"/>
                </a:solidFill>
                <a:effectLst/>
                <a:uFillTx/>
                <a:latin typeface="Plus Jakarta Sans ExtraBold"/>
              </a:rPr>
              <a:t>03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14"/>
          <p:cNvSpPr/>
          <p:nvPr/>
        </p:nvSpPr>
        <p:spPr>
          <a:xfrm>
            <a:off x="6381720" y="3633840"/>
            <a:ext cx="23299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Globales Menü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Box 15"/>
          <p:cNvSpPr/>
          <p:nvPr/>
        </p:nvSpPr>
        <p:spPr>
          <a:xfrm>
            <a:off x="6381720" y="3929040"/>
            <a:ext cx="2219040" cy="6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Anpassen von Farben, Typografie, Layout und Blöcken.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Box 16"/>
          <p:cNvSpPr/>
          <p:nvPr/>
        </p:nvSpPr>
        <p:spPr>
          <a:xfrm>
            <a:off x="9172440" y="3281400"/>
            <a:ext cx="2219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0" u="none" strike="noStrike">
                <a:solidFill>
                  <a:srgbClr val="0284C7"/>
                </a:solidFill>
                <a:effectLst/>
                <a:uFillTx/>
                <a:latin typeface="Plus Jakarta Sans ExtraBold"/>
              </a:rPr>
              <a:t>04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Box 17"/>
          <p:cNvSpPr/>
          <p:nvPr/>
        </p:nvSpPr>
        <p:spPr>
          <a:xfrm>
            <a:off x="9172440" y="3633840"/>
            <a:ext cx="23299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Sichern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Box 18"/>
          <p:cNvSpPr/>
          <p:nvPr/>
        </p:nvSpPr>
        <p:spPr>
          <a:xfrm>
            <a:off x="9172440" y="3929040"/>
            <a:ext cx="22190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Zentrale Speicherung für die gesamte Website.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FARBSYSTEM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Farbkonzepte global steuern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7" name="Picture 3" descr="image.png"/>
          <p:cNvPicPr/>
          <p:nvPr/>
        </p:nvPicPr>
        <p:blipFill>
          <a:blip r:embed="rId1"/>
          <a:stretch/>
        </p:blipFill>
        <p:spPr>
          <a:xfrm>
            <a:off x="609480" y="2928960"/>
            <a:ext cx="3504960" cy="19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Picture 4" descr="image.png"/>
          <p:cNvPicPr/>
          <p:nvPr/>
        </p:nvPicPr>
        <p:blipFill>
          <a:blip r:embed="rId2"/>
          <a:stretch/>
        </p:blipFill>
        <p:spPr>
          <a:xfrm>
            <a:off x="4343400" y="2928960"/>
            <a:ext cx="3504960" cy="19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Picture 5" descr="image.png"/>
          <p:cNvPicPr/>
          <p:nvPr/>
        </p:nvPicPr>
        <p:blipFill>
          <a:blip r:embed="rId3"/>
          <a:stretch/>
        </p:blipFill>
        <p:spPr>
          <a:xfrm>
            <a:off x="8077320" y="2928960"/>
            <a:ext cx="3504960" cy="19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Picture 6" descr="image.png"/>
          <p:cNvPicPr/>
          <p:nvPr/>
        </p:nvPicPr>
        <p:blipFill>
          <a:blip r:embed="rId4"/>
          <a:stretch/>
        </p:blipFill>
        <p:spPr>
          <a:xfrm>
            <a:off x="838080" y="3233880"/>
            <a:ext cx="380520" cy="380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Picture 7" descr="image.png"/>
          <p:cNvPicPr/>
          <p:nvPr/>
        </p:nvPicPr>
        <p:blipFill>
          <a:blip r:embed="rId5"/>
          <a:stretch/>
        </p:blipFill>
        <p:spPr>
          <a:xfrm>
            <a:off x="4572000" y="3233880"/>
            <a:ext cx="380520" cy="380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" name="Picture 8" descr="image.png"/>
          <p:cNvPicPr/>
          <p:nvPr/>
        </p:nvPicPr>
        <p:blipFill>
          <a:blip r:embed="rId6"/>
          <a:stretch/>
        </p:blipFill>
        <p:spPr>
          <a:xfrm>
            <a:off x="8305920" y="3233880"/>
            <a:ext cx="380520" cy="380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TextBox 9"/>
          <p:cNvSpPr/>
          <p:nvPr/>
        </p:nvSpPr>
        <p:spPr>
          <a:xfrm>
            <a:off x="838080" y="3805200"/>
            <a:ext cx="320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Systemfarben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Box 10"/>
          <p:cNvSpPr/>
          <p:nvPr/>
        </p:nvSpPr>
        <p:spPr>
          <a:xfrm>
            <a:off x="838080" y="4119480"/>
            <a:ext cx="304776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Standardfarben des WordPress-Kerns.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Box 11"/>
          <p:cNvSpPr/>
          <p:nvPr/>
        </p:nvSpPr>
        <p:spPr>
          <a:xfrm>
            <a:off x="4572000" y="3805200"/>
            <a:ext cx="320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Theme-Farben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Box 12"/>
          <p:cNvSpPr/>
          <p:nvPr/>
        </p:nvSpPr>
        <p:spPr>
          <a:xfrm>
            <a:off x="4572000" y="4119480"/>
            <a:ext cx="304776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Vordefinierte Akzente des Theme-Designers.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Box 13"/>
          <p:cNvSpPr/>
          <p:nvPr/>
        </p:nvSpPr>
        <p:spPr>
          <a:xfrm>
            <a:off x="8305920" y="3805200"/>
            <a:ext cx="320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Benutzerdefiniert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Box 14"/>
          <p:cNvSpPr/>
          <p:nvPr/>
        </p:nvSpPr>
        <p:spPr>
          <a:xfrm>
            <a:off x="8305920" y="4119480"/>
            <a:ext cx="304776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Eigene Farbcodes für exaktes Branding.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9" name="Picture 15" descr="image.png"/>
          <p:cNvPicPr/>
          <p:nvPr/>
        </p:nvPicPr>
        <p:blipFill>
          <a:blip r:embed="rId7"/>
          <a:stretch/>
        </p:blipFill>
        <p:spPr>
          <a:xfrm>
            <a:off x="952560" y="3348000"/>
            <a:ext cx="151920" cy="15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Picture 16" descr="image.png"/>
          <p:cNvPicPr/>
          <p:nvPr/>
        </p:nvPicPr>
        <p:blipFill>
          <a:blip r:embed="rId8"/>
          <a:stretch/>
        </p:blipFill>
        <p:spPr>
          <a:xfrm>
            <a:off x="4686480" y="3348000"/>
            <a:ext cx="151920" cy="15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Picture 17" descr="image.png"/>
          <p:cNvPicPr/>
          <p:nvPr/>
        </p:nvPicPr>
        <p:blipFill>
          <a:blip r:embed="rId9"/>
          <a:stretch/>
        </p:blipFill>
        <p:spPr>
          <a:xfrm>
            <a:off x="8410680" y="3348000"/>
            <a:ext cx="171000" cy="151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SCHRIFTDESIGN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Typografie &amp; Font Library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4" name="Picture 4" descr="image.png"/>
          <p:cNvPicPr/>
          <p:nvPr/>
        </p:nvPicPr>
        <p:blipFill>
          <a:blip r:embed="rId1"/>
          <a:stretch/>
        </p:blipFill>
        <p:spPr>
          <a:xfrm>
            <a:off x="6324480" y="3476520"/>
            <a:ext cx="5257440" cy="67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5" name="Picture 5" descr="image.png"/>
          <p:cNvPicPr/>
          <p:nvPr/>
        </p:nvPicPr>
        <p:blipFill>
          <a:blip r:embed="rId2"/>
          <a:stretch/>
        </p:blipFill>
        <p:spPr>
          <a:xfrm>
            <a:off x="6324480" y="4343400"/>
            <a:ext cx="5257440" cy="676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TextBox 6"/>
          <p:cNvSpPr/>
          <p:nvPr/>
        </p:nvSpPr>
        <p:spPr>
          <a:xfrm>
            <a:off x="6324480" y="2771640"/>
            <a:ext cx="55202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Font Library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Box 7"/>
          <p:cNvSpPr/>
          <p:nvPr/>
        </p:nvSpPr>
        <p:spPr>
          <a:xfrm>
            <a:off x="6324480" y="3067200"/>
            <a:ext cx="52574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Schriftarten DSGVO-konform direkt lokal verwalten.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Box 8"/>
          <p:cNvSpPr/>
          <p:nvPr/>
        </p:nvSpPr>
        <p:spPr>
          <a:xfrm>
            <a:off x="6324480" y="3638520"/>
            <a:ext cx="55202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Fluid Typography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Box 9"/>
          <p:cNvSpPr/>
          <p:nvPr/>
        </p:nvSpPr>
        <p:spPr>
          <a:xfrm>
            <a:off x="6324480" y="3933720"/>
            <a:ext cx="52574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Dynamische Schriftgrößen für alle Bildschirmgrößen.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Box 10"/>
          <p:cNvSpPr/>
          <p:nvPr/>
        </p:nvSpPr>
        <p:spPr>
          <a:xfrm>
            <a:off x="6324480" y="4505400"/>
            <a:ext cx="55202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Regelhierarchie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Box 11"/>
          <p:cNvSpPr/>
          <p:nvPr/>
        </p:nvSpPr>
        <p:spPr>
          <a:xfrm>
            <a:off x="6324480" y="4800600"/>
            <a:ext cx="52574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Globale Vorgaben für Fließtext und Überschriften H1–H6.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2" name=""/>
          <p:cNvPicPr/>
          <p:nvPr/>
        </p:nvPicPr>
        <p:blipFill>
          <a:blip r:embed="rId3"/>
          <a:stretch/>
        </p:blipFill>
        <p:spPr>
          <a:xfrm>
            <a:off x="609480" y="2276640"/>
            <a:ext cx="5257440" cy="323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RASTER &amp; DIMENSIONEN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Layout-Eigenschaften &amp; Abstände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5" name="Picture 3" descr="image.png"/>
          <p:cNvPicPr/>
          <p:nvPr/>
        </p:nvPicPr>
        <p:blipFill>
          <a:blip r:embed="rId1"/>
          <a:stretch/>
        </p:blipFill>
        <p:spPr>
          <a:xfrm>
            <a:off x="609480" y="3186000"/>
            <a:ext cx="3504960" cy="1418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" name="Picture 4" descr="image.png"/>
          <p:cNvPicPr/>
          <p:nvPr/>
        </p:nvPicPr>
        <p:blipFill>
          <a:blip r:embed="rId2"/>
          <a:stretch/>
        </p:blipFill>
        <p:spPr>
          <a:xfrm>
            <a:off x="4343400" y="3186000"/>
            <a:ext cx="3504960" cy="1418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" name="Picture 5" descr="image.png"/>
          <p:cNvPicPr/>
          <p:nvPr/>
        </p:nvPicPr>
        <p:blipFill>
          <a:blip r:embed="rId3"/>
          <a:stretch/>
        </p:blipFill>
        <p:spPr>
          <a:xfrm>
            <a:off x="8077320" y="3186000"/>
            <a:ext cx="3504960" cy="141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TextBox 6"/>
          <p:cNvSpPr/>
          <p:nvPr/>
        </p:nvSpPr>
        <p:spPr>
          <a:xfrm>
            <a:off x="923760" y="3500280"/>
            <a:ext cx="302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Inhaltsbreite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Box 7"/>
          <p:cNvSpPr/>
          <p:nvPr/>
        </p:nvSpPr>
        <p:spPr>
          <a:xfrm>
            <a:off x="923760" y="3852720"/>
            <a:ext cx="28760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Standardbreite für flüssigen und gut lesbaren Text im Blogbeitrag.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Box 8"/>
          <p:cNvSpPr/>
          <p:nvPr/>
        </p:nvSpPr>
        <p:spPr>
          <a:xfrm>
            <a:off x="4657680" y="3500280"/>
            <a:ext cx="302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Weite Breite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Box 9"/>
          <p:cNvSpPr/>
          <p:nvPr/>
        </p:nvSpPr>
        <p:spPr>
          <a:xfrm>
            <a:off x="4657680" y="3852720"/>
            <a:ext cx="28760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Erweiterte Breite für Bilder, Gallerien und hervorgehobene Elemente.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Box 10"/>
          <p:cNvSpPr/>
          <p:nvPr/>
        </p:nvSpPr>
        <p:spPr>
          <a:xfrm>
            <a:off x="8391600" y="3500280"/>
            <a:ext cx="302004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Block-Abstände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Box 11"/>
          <p:cNvSpPr/>
          <p:nvPr/>
        </p:nvSpPr>
        <p:spPr>
          <a:xfrm>
            <a:off x="8391600" y="3852720"/>
            <a:ext cx="28760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Einheitliches Padding und Margin für konsistente Abstände.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FLEXIBILITÄT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Stil-Varianten (Style Variations)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6" name="Picture 3" descr="image.png"/>
          <p:cNvPicPr/>
          <p:nvPr/>
        </p:nvPicPr>
        <p:blipFill>
          <a:blip r:embed="rId1"/>
          <a:stretch/>
        </p:blipFill>
        <p:spPr>
          <a:xfrm>
            <a:off x="609480" y="2419200"/>
            <a:ext cx="5295600" cy="85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7" name="Picture 4" descr="image.png"/>
          <p:cNvPicPr/>
          <p:nvPr/>
        </p:nvPicPr>
        <p:blipFill>
          <a:blip r:embed="rId2"/>
          <a:stretch/>
        </p:blipFill>
        <p:spPr>
          <a:xfrm>
            <a:off x="609480" y="3467160"/>
            <a:ext cx="5295600" cy="85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8" name="Picture 5" descr="image.png"/>
          <p:cNvPicPr/>
          <p:nvPr/>
        </p:nvPicPr>
        <p:blipFill>
          <a:blip r:embed="rId3"/>
          <a:stretch/>
        </p:blipFill>
        <p:spPr>
          <a:xfrm>
            <a:off x="609480" y="4514760"/>
            <a:ext cx="5295600" cy="85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" name="Picture 6" descr="image.png"/>
          <p:cNvPicPr/>
          <p:nvPr/>
        </p:nvPicPr>
        <p:blipFill>
          <a:blip r:embed="rId4"/>
          <a:stretch/>
        </p:blipFill>
        <p:spPr>
          <a:xfrm>
            <a:off x="6286680" y="2276640"/>
            <a:ext cx="5295600" cy="32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TextBox 7"/>
          <p:cNvSpPr/>
          <p:nvPr/>
        </p:nvSpPr>
        <p:spPr>
          <a:xfrm>
            <a:off x="800280" y="2610000"/>
            <a:ext cx="51602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Ein-Klick-Redesign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Box 8"/>
          <p:cNvSpPr/>
          <p:nvPr/>
        </p:nvSpPr>
        <p:spPr>
          <a:xfrm>
            <a:off x="800280" y="2867040"/>
            <a:ext cx="49147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Komplettes Look &amp; Feel mit einem Klick wechseln.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Box 9"/>
          <p:cNvSpPr/>
          <p:nvPr/>
        </p:nvSpPr>
        <p:spPr>
          <a:xfrm>
            <a:off x="800280" y="3657600"/>
            <a:ext cx="51602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Dark &amp; Light Mode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Box 10"/>
          <p:cNvSpPr/>
          <p:nvPr/>
        </p:nvSpPr>
        <p:spPr>
          <a:xfrm>
            <a:off x="800280" y="3914640"/>
            <a:ext cx="49147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Vordefinierte helle und dunkle Farbwelten im Theme.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Box 11"/>
          <p:cNvSpPr/>
          <p:nvPr/>
        </p:nvSpPr>
        <p:spPr>
          <a:xfrm>
            <a:off x="800280" y="4705200"/>
            <a:ext cx="51602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Schnelles Re-Branding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Box 12"/>
          <p:cNvSpPr/>
          <p:nvPr/>
        </p:nvSpPr>
        <p:spPr>
          <a:xfrm>
            <a:off x="800280" y="4962600"/>
            <a:ext cx="491472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Eigene Themes flexibel für verschiedene Kunden anpassen.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6" name=""/>
          <p:cNvPicPr/>
          <p:nvPr/>
        </p:nvPicPr>
        <p:blipFill>
          <a:blip r:embed="rId5"/>
          <a:stretch/>
        </p:blipFill>
        <p:spPr>
          <a:xfrm>
            <a:off x="5580000" y="2160000"/>
            <a:ext cx="6314040" cy="3493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"/>
          <p:cNvSpPr txBox="1"/>
          <p:nvPr/>
        </p:nvSpPr>
        <p:spPr>
          <a:xfrm>
            <a:off x="7587000" y="2173320"/>
            <a:ext cx="357300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p>
            <a:r>
              <a:rPr lang="de-DE" sz="1800" b="0" u="none" strike="noStrike">
                <a:solidFill>
                  <a:srgbClr val="FFFFA6"/>
                </a:solidFill>
                <a:effectLst/>
                <a:uFillTx/>
                <a:latin typeface="Arial"/>
              </a:rPr>
              <a:t>https://mood-to-colors.vercel.app/</a:t>
            </a:r>
            <a:endParaRPr lang="de-DE" sz="1800" b="0" u="none" strike="noStrike">
              <a:solidFill>
                <a:srgbClr val="FFFFA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DETAILSTEUERUNG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Globale Block-Anpassung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0" name="Picture 3" descr="image.png"/>
          <p:cNvPicPr/>
          <p:nvPr/>
        </p:nvPicPr>
        <p:blipFill>
          <a:blip r:embed="rId1"/>
          <a:stretch/>
        </p:blipFill>
        <p:spPr>
          <a:xfrm>
            <a:off x="609480" y="3062160"/>
            <a:ext cx="3504960" cy="166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" name="Picture 4" descr="image.png"/>
          <p:cNvPicPr/>
          <p:nvPr/>
        </p:nvPicPr>
        <p:blipFill>
          <a:blip r:embed="rId2"/>
          <a:stretch/>
        </p:blipFill>
        <p:spPr>
          <a:xfrm>
            <a:off x="4343400" y="3062160"/>
            <a:ext cx="3504960" cy="166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2" name="Picture 5" descr="image.png"/>
          <p:cNvPicPr/>
          <p:nvPr/>
        </p:nvPicPr>
        <p:blipFill>
          <a:blip r:embed="rId3"/>
          <a:stretch/>
        </p:blipFill>
        <p:spPr>
          <a:xfrm>
            <a:off x="8077320" y="3062160"/>
            <a:ext cx="3504960" cy="166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" name="Picture 6" descr="image.png"/>
          <p:cNvPicPr/>
          <p:nvPr/>
        </p:nvPicPr>
        <p:blipFill>
          <a:blip r:embed="rId4"/>
          <a:stretch/>
        </p:blipFill>
        <p:spPr>
          <a:xfrm>
            <a:off x="4610160" y="3328920"/>
            <a:ext cx="209160" cy="228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4" name="Picture 7" descr="image.png"/>
          <p:cNvPicPr/>
          <p:nvPr/>
        </p:nvPicPr>
        <p:blipFill>
          <a:blip r:embed="rId5"/>
          <a:stretch/>
        </p:blipFill>
        <p:spPr>
          <a:xfrm>
            <a:off x="8344080" y="3328920"/>
            <a:ext cx="285480" cy="228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TextBox 8"/>
          <p:cNvSpPr/>
          <p:nvPr/>
        </p:nvSpPr>
        <p:spPr>
          <a:xfrm>
            <a:off x="876240" y="3529080"/>
            <a:ext cx="312012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Button-Blöcke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Box 9"/>
          <p:cNvSpPr/>
          <p:nvPr/>
        </p:nvSpPr>
        <p:spPr>
          <a:xfrm>
            <a:off x="876240" y="3843360"/>
            <a:ext cx="29714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Zentrale Radien, Farben und Ecken für alle Buttons.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Box 10"/>
          <p:cNvSpPr/>
          <p:nvPr/>
        </p:nvSpPr>
        <p:spPr>
          <a:xfrm>
            <a:off x="4610160" y="3710160"/>
            <a:ext cx="312012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Zitier-Blöcke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Box 11"/>
          <p:cNvSpPr/>
          <p:nvPr/>
        </p:nvSpPr>
        <p:spPr>
          <a:xfrm>
            <a:off x="4610160" y="4024440"/>
            <a:ext cx="29714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Einheitliche Rahmenstärken und Schriftgrößen.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Box 12"/>
          <p:cNvSpPr/>
          <p:nvPr/>
        </p:nvSpPr>
        <p:spPr>
          <a:xfrm>
            <a:off x="8344080" y="3710160"/>
            <a:ext cx="312012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Link-Elemente</a:t>
            </a:r>
            <a:endParaRPr lang="de-DE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13"/>
          <p:cNvSpPr/>
          <p:nvPr/>
        </p:nvSpPr>
        <p:spPr>
          <a:xfrm>
            <a:off x="8344080" y="4024440"/>
            <a:ext cx="29714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Globale Hover-Farben und Unterstreichungen.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Box 1"/>
          <p:cNvSpPr/>
          <p:nvPr/>
        </p:nvSpPr>
        <p:spPr>
          <a:xfrm>
            <a:off x="609480" y="533520"/>
            <a:ext cx="10972440" cy="1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050" b="1" u="none" strike="noStrike">
                <a:solidFill>
                  <a:srgbClr val="0284C7"/>
                </a:solidFill>
                <a:effectLst/>
                <a:uFillTx/>
                <a:latin typeface="Plus Jakarta Sans"/>
              </a:rPr>
              <a:t>CODE-EBENE</a:t>
            </a:r>
            <a:endParaRPr lang="de-DE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Box 2"/>
          <p:cNvSpPr/>
          <p:nvPr/>
        </p:nvSpPr>
        <p:spPr>
          <a:xfrm>
            <a:off x="609480" y="781200"/>
            <a:ext cx="11521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0F172A"/>
                </a:solidFill>
                <a:effectLst/>
                <a:uFillTx/>
                <a:latin typeface="Plus Jakarta Sans ExtraBold"/>
              </a:rPr>
              <a:t>Das Steuerzentrum: theme.json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3" name="Picture 3" descr="image.png"/>
          <p:cNvPicPr/>
          <p:nvPr/>
        </p:nvPicPr>
        <p:blipFill>
          <a:blip r:embed="rId1"/>
          <a:stretch/>
        </p:blipFill>
        <p:spPr>
          <a:xfrm>
            <a:off x="609480" y="2469240"/>
            <a:ext cx="6005520" cy="2814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Picture 4" descr="image.png"/>
          <p:cNvPicPr/>
          <p:nvPr/>
        </p:nvPicPr>
        <p:blipFill>
          <a:blip r:embed="rId2"/>
          <a:stretch/>
        </p:blipFill>
        <p:spPr>
          <a:xfrm>
            <a:off x="6958440" y="2833560"/>
            <a:ext cx="4623480" cy="85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Picture 5" descr="image.png"/>
          <p:cNvPicPr/>
          <p:nvPr/>
        </p:nvPicPr>
        <p:blipFill>
          <a:blip r:embed="rId3"/>
          <a:stretch/>
        </p:blipFill>
        <p:spPr>
          <a:xfrm>
            <a:off x="6958440" y="3843360"/>
            <a:ext cx="4623480" cy="1076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TextBox 6"/>
          <p:cNvSpPr/>
          <p:nvPr/>
        </p:nvSpPr>
        <p:spPr>
          <a:xfrm>
            <a:off x="7187040" y="3024360"/>
            <a:ext cx="441468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settings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Box 7"/>
          <p:cNvSpPr/>
          <p:nvPr/>
        </p:nvSpPr>
        <p:spPr>
          <a:xfrm>
            <a:off x="7187040" y="3281400"/>
            <a:ext cx="420444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Definiert erlaubte Werkzeuge und Paletten im Editor.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Box 8"/>
          <p:cNvSpPr/>
          <p:nvPr/>
        </p:nvSpPr>
        <p:spPr>
          <a:xfrm>
            <a:off x="7187040" y="4033800"/>
            <a:ext cx="441468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Plus Jakarta Sans"/>
              </a:rPr>
              <a:t>styles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Box 9"/>
          <p:cNvSpPr/>
          <p:nvPr/>
        </p:nvSpPr>
        <p:spPr>
          <a:xfrm>
            <a:off x="7187040" y="4290840"/>
            <a:ext cx="42044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Plus Jakarta Sans"/>
              </a:rPr>
              <a:t>Bestimmt die eigentlichen Standard-Visuals der Website.</a:t>
            </a:r>
            <a:endParaRPr lang="de-DE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Application>LibreOffice/26.2.1.2$Windows_X86_64 LibreOffice_project/620$Build-2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de-DE</dc:language>
  <cp:lastModifiedBy/>
  <dcterms:modified xsi:type="dcterms:W3CDTF">2026-09-02T15:23:30Z</dcterms:modified>
  <cp:revision>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